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61" r:id="rId3"/>
    <p:sldId id="275" r:id="rId4"/>
    <p:sldId id="300" r:id="rId5"/>
    <p:sldId id="282" r:id="rId6"/>
    <p:sldId id="281" r:id="rId7"/>
    <p:sldId id="292" r:id="rId8"/>
    <p:sldId id="285" r:id="rId9"/>
    <p:sldId id="286" r:id="rId10"/>
    <p:sldId id="287" r:id="rId11"/>
    <p:sldId id="288" r:id="rId12"/>
    <p:sldId id="289" r:id="rId13"/>
    <p:sldId id="290" r:id="rId14"/>
    <p:sldId id="283" r:id="rId15"/>
  </p:sldIdLst>
  <p:sldSz cx="12746355" cy="937895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9900"/>
    <a:srgbClr val="FFE9A3"/>
    <a:srgbClr val="800000"/>
    <a:srgbClr val="FF0000"/>
    <a:srgbClr val="FFDC6D"/>
    <a:srgbClr val="FF66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howGuides="1">
      <p:cViewPr varScale="1">
        <p:scale>
          <a:sx n="47" d="100"/>
          <a:sy n="47" d="100"/>
        </p:scale>
        <p:origin x="-1280" y="-56"/>
      </p:cViewPr>
      <p:guideLst>
        <p:guide orient="horz" pos="2954"/>
        <p:guide pos="401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CBC877F-7F76-4DA9-8C19-5D0A796F9CC4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MS Gothic" panose="020B0609070205080204" pitchFamily="49" charset="-128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00138" y="685800"/>
            <a:ext cx="46577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p>
            <a:pPr lvl="0" algn="r" eaLnBrk="1" hangingPunct="1">
              <a:buNone/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55675" y="2913063"/>
            <a:ext cx="10834688" cy="2011362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11350" y="5314950"/>
            <a:ext cx="8923338" cy="2397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36588" y="2189163"/>
            <a:ext cx="11472862" cy="61896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42425" y="376238"/>
            <a:ext cx="2867025" cy="8002587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36588" y="376238"/>
            <a:ext cx="8453437" cy="80025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6588" y="2189163"/>
            <a:ext cx="11472862" cy="61896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06475" y="6026150"/>
            <a:ext cx="10834688" cy="186372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06475" y="3975100"/>
            <a:ext cx="10834688" cy="20510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6588" y="2189163"/>
            <a:ext cx="5659437" cy="618966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48425" y="2189163"/>
            <a:ext cx="5661025" cy="618966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6588" y="2098675"/>
            <a:ext cx="5632450" cy="8763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6588" y="2974975"/>
            <a:ext cx="5632450" cy="54038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75413" y="2098675"/>
            <a:ext cx="5634037" cy="8763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75413" y="2974975"/>
            <a:ext cx="5634037" cy="54038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3063"/>
            <a:ext cx="4194175" cy="15890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83163" y="373063"/>
            <a:ext cx="7126287" cy="80057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6588" y="1962150"/>
            <a:ext cx="4194175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98725" y="6565900"/>
            <a:ext cx="7646988" cy="7747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498725" y="838200"/>
            <a:ext cx="7646988" cy="5627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just" defTabSz="854075" rtl="0" eaLnBrk="0" fontAlgn="base" latinLnBrk="0" hangingPunct="0">
              <a:lnSpc>
                <a:spcPct val="14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单击图标添加图片</a:t>
            </a:r>
            <a:endParaRPr kumimoji="1" lang="zh-CN" altLang="en-US" sz="3200" b="1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498725" y="7340600"/>
            <a:ext cx="7646988" cy="1100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6"/>
          <p:cNvSpPr>
            <a:spLocks noChangeArrowheads="1"/>
          </p:cNvSpPr>
          <p:nvPr/>
        </p:nvSpPr>
        <p:spPr bwMode="auto">
          <a:xfrm>
            <a:off x="836613" y="8648700"/>
            <a:ext cx="11072813" cy="103188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rgbClr val="0000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1027" name="Rectangle 9"/>
          <p:cNvSpPr>
            <a:spLocks noChangeArrowheads="1"/>
          </p:cNvSpPr>
          <p:nvPr/>
        </p:nvSpPr>
        <p:spPr bwMode="auto">
          <a:xfrm>
            <a:off x="6805613" y="8753475"/>
            <a:ext cx="5416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PMingLiU" panose="02020500000000000000" pitchFamily="18" charset="-120"/>
                <a:cs typeface="+mn-cs"/>
              </a:rPr>
              <a:t>Anhui JIANZHU University </a:t>
            </a:r>
            <a:endParaRPr kumimoji="0" lang="en-US" altLang="zh-CN" sz="1800" b="1" i="1" u="none" strike="noStrike" kern="1200" cap="none" spc="0" normalizeH="0" baseline="0" noProof="0" dirty="0" smtClean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PMingLiU" panose="02020500000000000000" pitchFamily="18" charset="-120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hf sldNum="0" hdr="0" ftr="0" dt="0"/>
  <p:txStyles>
    <p:titleStyle>
      <a:lvl1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2pPr>
      <a:lvl3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3pPr>
      <a:lvl4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4pPr>
      <a:lvl5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4572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6pPr>
      <a:lvl7pPr marL="9144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7pPr>
      <a:lvl8pPr marL="13716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8pPr>
      <a:lvl9pPr marL="18288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9pPr>
    </p:titleStyle>
    <p:bodyStyle>
      <a:lvl1pPr marL="320675" indent="-320675" algn="just" defTabSz="854075" rtl="0" eaLnBrk="0" fontAlgn="base" hangingPunct="0">
        <a:lnSpc>
          <a:spcPct val="144000"/>
        </a:lnSpc>
        <a:spcBef>
          <a:spcPct val="20000"/>
        </a:spcBef>
        <a:spcAft>
          <a:spcPct val="0"/>
        </a:spcAft>
        <a:buChar char="•"/>
        <a:defRPr kumimoji="1" sz="1900" b="1">
          <a:solidFill>
            <a:schemeClr val="tx1"/>
          </a:solidFill>
          <a:latin typeface="+mn-lt"/>
          <a:ea typeface="+mn-ea"/>
          <a:cs typeface="+mn-cs"/>
        </a:defRPr>
      </a:lvl1pPr>
      <a:lvl2pPr marL="694055" indent="-266700" algn="l" defTabSz="854075" rtl="0" eaLnBrk="0" fontAlgn="base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66800" indent="-212725" algn="l" defTabSz="854075" rtl="0" eaLnBrk="0" fontAlgn="base" hangingPunct="0">
        <a:spcBef>
          <a:spcPct val="20000"/>
        </a:spcBef>
        <a:spcAft>
          <a:spcPct val="0"/>
        </a:spcAft>
        <a:buChar char="•"/>
        <a:defRPr kumimoji="1" sz="2200">
          <a:solidFill>
            <a:schemeClr val="tx1"/>
          </a:solidFill>
          <a:latin typeface="+mn-lt"/>
          <a:ea typeface="+mn-ea"/>
        </a:defRPr>
      </a:lvl3pPr>
      <a:lvl4pPr marL="1494155" indent="-214630" algn="l" defTabSz="854075" rtl="0" eaLnBrk="0" fontAlgn="base" hangingPunct="0">
        <a:spcBef>
          <a:spcPct val="20000"/>
        </a:spcBef>
        <a:spcAft>
          <a:spcPct val="0"/>
        </a:spcAft>
        <a:buChar char="–"/>
        <a:defRPr kumimoji="1" sz="1900">
          <a:solidFill>
            <a:schemeClr val="tx1"/>
          </a:solidFill>
          <a:latin typeface="+mn-lt"/>
          <a:ea typeface="+mn-ea"/>
        </a:defRPr>
      </a:lvl4pPr>
      <a:lvl5pPr marL="1920875" indent="-214630" algn="l" defTabSz="854075" rtl="0" eaLnBrk="0" fontAlgn="base" hangingPunct="0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5pPr>
      <a:lvl6pPr marL="23780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6pPr>
      <a:lvl7pPr marL="28352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7pPr>
      <a:lvl8pPr marL="32924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8pPr>
      <a:lvl9pPr marL="37496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3" Type="http://schemas.openxmlformats.org/officeDocument/2006/relationships/tags" Target="../tags/tag2.xml"/><Relationship Id="rId2" Type="http://schemas.openxmlformats.org/officeDocument/2006/relationships/image" Target="../media/image2.jpeg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50" name="Rectangle 2"/>
          <p:cNvSpPr>
            <a:spLocks noGrp="1"/>
          </p:cNvSpPr>
          <p:nvPr>
            <p:ph type="ctrTitle"/>
          </p:nvPr>
        </p:nvSpPr>
        <p:spPr>
          <a:xfrm>
            <a:off x="755650" y="1736725"/>
            <a:ext cx="10834688" cy="2009775"/>
          </a:xfrm>
          <a:noFill/>
          <a:ln>
            <a:noFill/>
          </a:ln>
        </p:spPr>
        <p:txBody>
          <a:bodyPr/>
          <a:p>
            <a:pPr eaLnBrk="1" hangingPunct="1">
              <a:buClrTx/>
              <a:buSzTx/>
              <a:buFontTx/>
            </a:pPr>
            <a:r>
              <a:rPr lang="zh-CN" altLang="en-US" sz="5400" dirty="0"/>
              <a:t>毕业设计中期汇报</a:t>
            </a:r>
            <a:endParaRPr lang="zh-CN" altLang="en-US" sz="5400" dirty="0"/>
          </a:p>
        </p:txBody>
      </p:sp>
      <p:sp>
        <p:nvSpPr>
          <p:cNvPr id="2051" name="TextBox 2"/>
          <p:cNvSpPr txBox="1"/>
          <p:nvPr/>
        </p:nvSpPr>
        <p:spPr>
          <a:xfrm>
            <a:off x="1908175" y="3897313"/>
            <a:ext cx="8229600" cy="34150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50000"/>
              </a:lnSpc>
            </a:pP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学 生：夏庆生</a:t>
            </a:r>
            <a:endParaRPr lang="en-US" altLang="zh-CN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班 级：</a:t>
            </a: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17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通信</a:t>
            </a: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2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班</a:t>
            </a:r>
            <a:endParaRPr lang="en-US" altLang="zh-CN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学 号： </a:t>
            </a: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17205040229</a:t>
            </a:r>
            <a:endParaRPr lang="en-US" altLang="zh-CN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指导老师： 徐荃</a:t>
            </a:r>
            <a:endParaRPr lang="zh-CN" altLang="en-US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8268" y="585153"/>
            <a:ext cx="11472862" cy="6189662"/>
          </a:xfrm>
        </p:spPr>
        <p:txBody>
          <a:bodyPr/>
          <a:p>
            <a:pPr marL="0" indent="0">
              <a:buNone/>
            </a:pPr>
            <a:r>
              <a:rPr lang="zh-CN" altLang="en-US" sz="2800" b="0">
                <a:sym typeface="+mn-ea"/>
              </a:rPr>
              <a:t>（</a:t>
            </a:r>
            <a:r>
              <a:rPr lang="en-US" altLang="zh-CN" sz="2800" b="0">
                <a:sym typeface="+mn-ea"/>
              </a:rPr>
              <a:t>5</a:t>
            </a:r>
            <a:r>
              <a:rPr lang="zh-CN" altLang="en-US" sz="2800" b="0">
                <a:sym typeface="+mn-ea"/>
              </a:rPr>
              <a:t>）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pH=9.18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值；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  <a:p>
            <a:endParaRPr lang="zh-CN" altLang="en-US" sz="2800"/>
          </a:p>
        </p:txBody>
      </p:sp>
      <p:pic>
        <p:nvPicPr>
          <p:cNvPr id="4" name="图片 3" descr="IMG_529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585" y="1304925"/>
            <a:ext cx="5932805" cy="4450080"/>
          </a:xfrm>
          <a:prstGeom prst="rect">
            <a:avLst/>
          </a:prstGeom>
        </p:spPr>
      </p:pic>
      <p:pic>
        <p:nvPicPr>
          <p:cNvPr id="5" name="图片 4" descr="IMG_52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740" y="1304925"/>
            <a:ext cx="5973445" cy="44799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781925" y="6316345"/>
            <a:ext cx="37287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上图中测得</a:t>
            </a:r>
            <a:r>
              <a:rPr lang="en-US" altLang="zh-CN"/>
              <a:t>pH</a:t>
            </a:r>
            <a:r>
              <a:rPr lang="zh-CN" altLang="en-US">
                <a:ea typeface="宋体" panose="02010600030101010101" pitchFamily="2" charset="-122"/>
              </a:rPr>
              <a:t>值为</a:t>
            </a:r>
            <a:r>
              <a:rPr lang="en-US" altLang="zh-CN">
                <a:ea typeface="宋体" panose="02010600030101010101" pitchFamily="2" charset="-122"/>
              </a:rPr>
              <a:t>9.69</a:t>
            </a:r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0068" y="225108"/>
            <a:ext cx="11472862" cy="6189662"/>
          </a:xfrm>
        </p:spPr>
        <p:txBody>
          <a:bodyPr/>
          <a:p>
            <a:pPr marL="0" indent="0">
              <a:buNone/>
            </a:pPr>
            <a:r>
              <a:rPr lang="en-US" altLang="zh-CN" sz="2800" b="0"/>
              <a:t>(6)</a:t>
            </a:r>
            <a:r>
              <a:rPr lang="zh-CN" altLang="en-US" sz="2800" b="0"/>
              <a:t>源代码截图</a:t>
            </a:r>
            <a:endParaRPr lang="zh-CN" altLang="en-US" sz="2800" b="0"/>
          </a:p>
          <a:p>
            <a:pPr marL="0" indent="0">
              <a:buNone/>
            </a:pPr>
            <a:r>
              <a:rPr lang="en-US" altLang="zh-CN" sz="2800" b="0"/>
              <a:t>main</a:t>
            </a:r>
            <a:r>
              <a:rPr lang="zh-CN" altLang="en-US" sz="2800" b="0"/>
              <a:t>函数</a:t>
            </a:r>
            <a:endParaRPr lang="zh-CN" altLang="en-US" sz="2800" b="0"/>
          </a:p>
          <a:p>
            <a:endParaRPr lang="en-US" altLang="zh-CN" sz="2800" b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630" y="1664970"/>
            <a:ext cx="12009120" cy="50292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823" y="656908"/>
            <a:ext cx="11472862" cy="6189662"/>
          </a:xfrm>
        </p:spPr>
        <p:txBody>
          <a:bodyPr/>
          <a:p>
            <a:pPr marL="0" indent="0">
              <a:buNone/>
            </a:pPr>
            <a:r>
              <a:rPr lang="zh-CN" altLang="en-US" sz="2800" b="0">
                <a:sym typeface="+mn-ea"/>
              </a:rPr>
              <a:t>温度传感器</a:t>
            </a:r>
            <a:r>
              <a:rPr lang="en-US" altLang="zh-CN" sz="2800" b="0">
                <a:sym typeface="+mn-ea"/>
              </a:rPr>
              <a:t>DS18B20</a:t>
            </a:r>
            <a:r>
              <a:rPr lang="zh-CN" altLang="en-US" sz="2800" b="0">
                <a:sym typeface="+mn-ea"/>
              </a:rPr>
              <a:t>的</a:t>
            </a:r>
            <a:r>
              <a:rPr lang="zh-CN" sz="2800" b="0">
                <a:sym typeface="+mn-ea"/>
              </a:rPr>
              <a:t>驱动程序</a:t>
            </a:r>
            <a:endParaRPr lang="zh-CN" altLang="en-US" sz="2800" b="0">
              <a:sym typeface="+mn-ea"/>
            </a:endParaRPr>
          </a:p>
          <a:p>
            <a:pPr marL="0" indent="0">
              <a:buNone/>
            </a:pPr>
            <a:endParaRPr lang="en-US" altLang="zh-CN" sz="2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5920" y="1809115"/>
            <a:ext cx="11993880" cy="497586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Rectangle 2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808037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四、后续工作计划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p:sp>
        <p:nvSpPr>
          <p:cNvPr id="6147" name="TextBox 4"/>
          <p:cNvSpPr txBox="1"/>
          <p:nvPr/>
        </p:nvSpPr>
        <p:spPr>
          <a:xfrm>
            <a:off x="538163" y="1520825"/>
            <a:ext cx="11577637" cy="7381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514350" indent="-51435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下一阶段工作计划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84530" y="2385060"/>
            <a:ext cx="1080516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ea typeface="宋体" panose="02010600030101010101" pitchFamily="2" charset="-122"/>
              </a:rPr>
              <a:t>第</a:t>
            </a:r>
            <a:r>
              <a:rPr lang="en-US" altLang="zh-CN">
                <a:ea typeface="宋体" panose="02010600030101010101" pitchFamily="2" charset="-122"/>
              </a:rPr>
              <a:t>9-10</a:t>
            </a:r>
            <a:r>
              <a:rPr lang="zh-CN" altLang="en-US">
                <a:ea typeface="宋体" panose="02010600030101010101" pitchFamily="2" charset="-122"/>
              </a:rPr>
              <a:t>周：完成电导率和浑浊度检测模块的源代码设计</a:t>
            </a:r>
            <a:r>
              <a:rPr lang="en-US" altLang="zh-CN">
                <a:ea typeface="宋体" panose="02010600030101010101" pitchFamily="2" charset="-122"/>
              </a:rPr>
              <a:t>(</a:t>
            </a:r>
            <a:r>
              <a:rPr lang="zh-CN" altLang="en-US">
                <a:ea typeface="宋体" panose="02010600030101010101" pitchFamily="2" charset="-122"/>
              </a:rPr>
              <a:t>检测与显示原理和</a:t>
            </a:r>
            <a:r>
              <a:rPr lang="en-US" altLang="zh-CN">
                <a:ea typeface="宋体" panose="02010600030101010101" pitchFamily="2" charset="-122"/>
              </a:rPr>
              <a:t>pH</a:t>
            </a:r>
            <a:r>
              <a:rPr lang="zh-CN" altLang="en-US">
                <a:ea typeface="宋体" panose="02010600030101010101" pitchFamily="2" charset="-122"/>
              </a:rPr>
              <a:t>值检测模块类似</a:t>
            </a:r>
            <a:r>
              <a:rPr lang="en-US" altLang="zh-CN">
                <a:ea typeface="宋体" panose="02010600030101010101" pitchFamily="2" charset="-122"/>
              </a:rPr>
              <a:t>)</a:t>
            </a:r>
            <a:endParaRPr lang="zh-CN" altLang="en-US">
              <a:ea typeface="宋体" panose="02010600030101010101" pitchFamily="2" charset="-122"/>
            </a:endParaRPr>
          </a:p>
          <a:p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第</a:t>
            </a:r>
            <a:r>
              <a:rPr lang="en-US" altLang="zh-CN">
                <a:ea typeface="宋体" panose="02010600030101010101" pitchFamily="2" charset="-122"/>
              </a:rPr>
              <a:t>11</a:t>
            </a:r>
            <a:r>
              <a:rPr lang="zh-CN" altLang="en-US">
                <a:ea typeface="宋体" panose="02010600030101010101" pitchFamily="2" charset="-122"/>
              </a:rPr>
              <a:t>周：整合四种传感器模块的源代码，并修改完善源代码框架，丰富代码注释部分，封装硬件系统，置入不同环境下的水体中进行检测并进一步完善。</a:t>
            </a:r>
            <a:endParaRPr lang="zh-CN" altLang="en-US">
              <a:ea typeface="宋体" panose="02010600030101010101" pitchFamily="2" charset="-122"/>
            </a:endParaRPr>
          </a:p>
          <a:p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第</a:t>
            </a:r>
            <a:r>
              <a:rPr lang="en-US" altLang="zh-CN">
                <a:ea typeface="宋体" panose="02010600030101010101" pitchFamily="2" charset="-122"/>
              </a:rPr>
              <a:t>12</a:t>
            </a:r>
            <a:r>
              <a:rPr lang="zh-CN" altLang="en-US">
                <a:ea typeface="宋体" panose="02010600030101010101" pitchFamily="2" charset="-122"/>
              </a:rPr>
              <a:t>周开始：根据前面阶段的所有工作记录，撰写毕业设计论文。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Rectangle 2"/>
          <p:cNvSpPr>
            <a:spLocks noGrp="1"/>
          </p:cNvSpPr>
          <p:nvPr>
            <p:ph type="title"/>
          </p:nvPr>
        </p:nvSpPr>
        <p:spPr>
          <a:xfrm>
            <a:off x="252095" y="81280"/>
            <a:ext cx="11471275" cy="763270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一、课题简介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12775" y="657225"/>
            <a:ext cx="11452225" cy="743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6425" tIns="63212" rIns="126425" bIns="63212"/>
          <a:lstStyle>
            <a:lvl1pPr marL="320675" indent="-320675" algn="just" defTabSz="854075" rtl="0" eaLnBrk="0" fontAlgn="base" hangingPunct="0">
              <a:lnSpc>
                <a:spcPct val="144000"/>
              </a:lnSpc>
              <a:spcBef>
                <a:spcPct val="20000"/>
              </a:spcBef>
              <a:spcAft>
                <a:spcPct val="0"/>
              </a:spcAft>
              <a:buChar char="•"/>
              <a:defRPr kumimoji="1" sz="19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4055" indent="-266700" algn="l" defTabSz="854075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600">
                <a:solidFill>
                  <a:schemeClr val="tx1"/>
                </a:solidFill>
                <a:latin typeface="+mn-lt"/>
                <a:ea typeface="+mn-ea"/>
              </a:defRPr>
            </a:lvl2pPr>
            <a:lvl3pPr marL="1066800" indent="-212725" algn="l" defTabSz="854075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200">
                <a:solidFill>
                  <a:schemeClr val="tx1"/>
                </a:solidFill>
                <a:latin typeface="+mn-lt"/>
                <a:ea typeface="+mn-ea"/>
              </a:defRPr>
            </a:lvl3pPr>
            <a:lvl4pPr marL="1494155" indent="-214630" algn="l" defTabSz="854075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4pPr>
            <a:lvl5pPr marL="1920875" indent="-214630" algn="l" defTabSz="854075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5pPr>
            <a:lvl6pPr marL="2378075" indent="-214630" algn="l" defTabSz="8540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6pPr>
            <a:lvl7pPr marL="2835275" indent="-214630" algn="l" defTabSz="8540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7pPr>
            <a:lvl8pPr marL="3292475" indent="-214630" algn="l" defTabSz="8540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8pPr>
            <a:lvl9pPr marL="3749675" indent="-214630" algn="l" defTabSz="8540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marR="0" lvl="1" indent="-457200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毕业设计题目：</a:t>
            </a:r>
            <a:endParaRPr kumimoji="1" lang="zh-CN" altLang="en-US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1" indent="0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	</a:t>
            </a:r>
            <a:r>
              <a:rPr kumimoji="1" lang="zh-CN" altLang="en-US" sz="24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多参数水质检测系统研制</a:t>
            </a:r>
            <a:r>
              <a:rPr kumimoji="1" lang="en-US" altLang="zh-CN" sz="24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</a:t>
            </a:r>
            <a:endParaRPr kumimoji="1" lang="en-US" altLang="zh-CN" sz="20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44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课题内容：</a:t>
            </a:r>
            <a:endParaRPr kumimoji="1" lang="zh-CN" altLang="en-US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0" marR="0" lvl="0" indent="0" algn="just" defTabSz="854075" rtl="0" eaLnBrk="1" fontAlgn="base" latinLnBrk="0" hangingPunct="1">
              <a:lnSpc>
                <a:spcPct val="144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	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本次毕业设计主要是对水源的温度、PH值、电导率以及浑浊度等各项水质指标进行检测，并根据水质标准对检测结果向用户作出实时反馈。</a:t>
            </a:r>
            <a:endParaRPr kumimoji="1" lang="zh-CN" altLang="en-US" sz="24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44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设计方案：</a:t>
            </a:r>
            <a:endParaRPr kumimoji="1" lang="zh-CN" altLang="en-US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0" marR="0" lvl="0" indent="0" algn="just" defTabSz="854075" rtl="0" eaLnBrk="1" fontAlgn="base" latinLnBrk="0" hangingPunct="1">
              <a:lnSpc>
                <a:spcPct val="144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(1)</a:t>
            </a: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硬件电路设计：</a:t>
            </a:r>
            <a:endParaRPr kumimoji="1" lang="zh-CN" altLang="en-US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0" marR="0" lvl="0" indent="0" algn="just" defTabSz="854075" rtl="0" eaLnBrk="1" fontAlgn="base" latinLnBrk="0" hangingPunct="1">
              <a:lnSpc>
                <a:spcPct val="144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4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   </a:t>
            </a:r>
            <a:r>
              <a:rPr kumimoji="1" lang="zh-CN" altLang="en-US" sz="24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单片机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采用东莞野火电子技术有限公司生产的STM32F407ZGT6霸天虎开发板，该款开发板集成度较高，内部集成了USART、ADC、IIC、SPI、DMA等外设，大大简化了电路设计。四款</a:t>
            </a:r>
            <a:r>
              <a:rPr kumimoji="1" lang="zh-CN" altLang="en-US" sz="24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传感器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均采用维可思电子生产的传感器模块，参考传感器模块配套的数据手册方便进行驱动程序的开发。</a:t>
            </a:r>
            <a:endParaRPr kumimoji="1" lang="en-US" altLang="zh-CN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320675" marR="0" lvl="1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2" charset="-122"/>
                <a:ea typeface="+mn-ea"/>
                <a:cs typeface="+mn-cs"/>
              </a:rPr>
              <a:t>		</a:t>
            </a: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2" charset="-122"/>
              <a:ea typeface="+mn-ea"/>
              <a:cs typeface="+mn-cs"/>
            </a:endParaRPr>
          </a:p>
          <a:p>
            <a:pPr marL="320675" marR="0" lvl="1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24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6905" y="297180"/>
            <a:ext cx="11472545" cy="8279765"/>
          </a:xfrm>
        </p:spPr>
        <p:txBody>
          <a:bodyPr/>
          <a:p>
            <a:endParaRPr lang="zh-CN" altLang="en-US"/>
          </a:p>
          <a:p>
            <a:pPr marL="0" lvl="1" indent="0">
              <a:buNone/>
            </a:pPr>
            <a:r>
              <a:rPr lang="zh-CN" altLang="en-US" b="1"/>
              <a:t>（</a:t>
            </a:r>
            <a:r>
              <a:rPr lang="en-US" altLang="zh-CN" b="1"/>
              <a:t>2</a:t>
            </a:r>
            <a:r>
              <a:rPr lang="zh-CN" altLang="en-US" b="1"/>
              <a:t>）源程序设计</a:t>
            </a:r>
            <a:endParaRPr lang="zh-CN" altLang="en-US" b="1"/>
          </a:p>
          <a:p>
            <a:pPr marL="0" lvl="1" indent="0">
              <a:buNone/>
            </a:pP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  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由于对温度、pH、电导率、浑浊度这四个参数的检测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并显示是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相对独立的过程，故采用</a:t>
            </a:r>
            <a:r>
              <a:rPr lang="zh-CN" altLang="en-US" sz="2400" b="1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模块化程序设计方法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。同时由于温度检测模块驱动程序的设计方法与其他三种区别较大，</a:t>
            </a: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pH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值、电导率、浑浊度检测模块的源代码设计方法基本相同，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而液晶显示方法原理均相同，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故按照温度-&gt;pH值-&gt;电导率-&gt;浑浊度，以及</a:t>
            </a: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“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先测量、后显示</a:t>
            </a: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”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的顺序编写源程序。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）硬件框图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>
              <a:buNone/>
            </a:pP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2" name="图片 1" descr="硬件框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2410" y="3725545"/>
            <a:ext cx="6468745" cy="48514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/>
          </p:cNvSpPr>
          <p:nvPr>
            <p:ph type="title"/>
          </p:nvPr>
        </p:nvSpPr>
        <p:spPr>
          <a:xfrm>
            <a:off x="684213" y="296863"/>
            <a:ext cx="11471275" cy="1292225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二、工作进度安排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81025" y="1155700"/>
            <a:ext cx="11841163" cy="7566025"/>
          </a:xfrm>
          <a:ln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20675" marR="0" lvl="0" indent="-320675" algn="l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l"/>
              <a:defRPr/>
            </a:pP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课题开展进度安排</a:t>
            </a:r>
            <a:br>
              <a:rPr kumimoji="1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周：查阅文献，确定毕设课题。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周：翻译文献，确定系统设计方案。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第3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-4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周：撰写开题报告，器件选型，购买元器件。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5-6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周：编写温度检测模块驱动程序，以及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4.3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寸液晶显示屏的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液晶控制器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(NT35510)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7-8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周：编写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值检测模块驱动程序，实时检测并显示水体的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9-11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周：编写电导率和浑浊度检测模块的驱动程序；修改完善源代码框架；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丰富注释。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12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周及以后：撰写毕业论文。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457200" marR="0" lvl="0" indent="-45720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AutoNum type="arabicPeriod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 typeface="Wingdings" panose="05000000000000000000" pitchFamily="2" charset="2"/>
              <a:buChar char="l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 typeface="Wingdings" panose="05000000000000000000" pitchFamily="2" charset="2"/>
              <a:buChar char="l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Char char="•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Char char="•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Rectangle 2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808037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三、课题进展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p:sp>
        <p:nvSpPr>
          <p:cNvPr id="5123" name="TextBox 4"/>
          <p:cNvSpPr txBox="1"/>
          <p:nvPr/>
        </p:nvSpPr>
        <p:spPr>
          <a:xfrm>
            <a:off x="538163" y="1520825"/>
            <a:ext cx="11577637" cy="7381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514350" indent="-51435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目前已经完成的工作及成果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（此部分为阐述的重点）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52095" y="2601595"/>
            <a:ext cx="11968480" cy="4954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b="1"/>
              <a:t>1.</a:t>
            </a:r>
            <a:r>
              <a:rPr lang="zh-CN" altLang="en-US" b="1">
                <a:ea typeface="宋体" panose="02010600030101010101" pitchFamily="2" charset="-122"/>
              </a:rPr>
              <a:t>已完成的工作</a:t>
            </a:r>
            <a:endParaRPr lang="en-US" altLang="zh-CN" b="1"/>
          </a:p>
          <a:p>
            <a:pPr algn="l"/>
            <a:r>
              <a:rPr lang="en-US" altLang="zh-CN" sz="2400" b="1">
                <a:ea typeface="宋体" panose="02010600030101010101" pitchFamily="2" charset="-122"/>
              </a:rPr>
              <a:t>       </a:t>
            </a:r>
            <a:r>
              <a:rPr lang="en-US" altLang="zh-CN" sz="2400">
                <a:ea typeface="宋体" panose="02010600030101010101" pitchFamily="2" charset="-122"/>
              </a:rPr>
              <a:t> </a:t>
            </a:r>
            <a:r>
              <a:rPr lang="zh-CN" altLang="en-US" sz="2400" b="1">
                <a:ea typeface="宋体" panose="02010600030101010101" pitchFamily="2" charset="-122"/>
              </a:rPr>
              <a:t>已完成温度和</a:t>
            </a:r>
            <a:r>
              <a:rPr lang="en-US" altLang="zh-CN" sz="2400" b="1">
                <a:ea typeface="宋体" panose="02010600030101010101" pitchFamily="2" charset="-122"/>
              </a:rPr>
              <a:t>pH</a:t>
            </a:r>
            <a:r>
              <a:rPr lang="zh-CN" altLang="en-US" sz="2400" b="1">
                <a:ea typeface="宋体" panose="02010600030101010101" pitchFamily="2" charset="-122"/>
              </a:rPr>
              <a:t>值检测模块设计，实现了实时检测温度、</a:t>
            </a:r>
            <a:r>
              <a:rPr lang="en-US" altLang="zh-CN" sz="2400" b="1">
                <a:ea typeface="宋体" panose="02010600030101010101" pitchFamily="2" charset="-122"/>
              </a:rPr>
              <a:t>pH</a:t>
            </a:r>
            <a:r>
              <a:rPr lang="zh-CN" altLang="en-US" sz="2400" b="1">
                <a:ea typeface="宋体" panose="02010600030101010101" pitchFamily="2" charset="-122"/>
              </a:rPr>
              <a:t>值并用英文显示在</a:t>
            </a:r>
            <a:r>
              <a:rPr lang="en-US" altLang="zh-CN" sz="2400" b="1">
                <a:ea typeface="宋体" panose="02010600030101010101" pitchFamily="2" charset="-122"/>
              </a:rPr>
              <a:t>4.3</a:t>
            </a:r>
            <a:r>
              <a:rPr lang="zh-CN" altLang="en-US" sz="2400" b="1">
                <a:ea typeface="宋体" panose="02010600030101010101" pitchFamily="2" charset="-122"/>
              </a:rPr>
              <a:t>寸液晶显示屏上。</a:t>
            </a:r>
            <a:endParaRPr lang="zh-CN" altLang="en-US" sz="2400" b="1">
              <a:ea typeface="宋体" panose="02010600030101010101" pitchFamily="2" charset="-122"/>
            </a:endParaRPr>
          </a:p>
          <a:p>
            <a:pPr algn="l"/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其中，在设计温度检测模块时，最重要也是最复杂的部分是根据温度传感器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DS18B20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的数据手册编写它的驱动程序。同时由于程序中复用了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GPIO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引脚，还需要设计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GPIO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外设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的驱动程序。为了方便调试，我先是用串口显示实时检测值，故还需要设计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USART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外设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的驱动程序。最后设计液晶控制器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NT35510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的驱动程序并实时显示温度的检测值。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在设计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值检测模块的源代码时，不需要给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传感器设计驱动程序，仅需要配置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ADC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初始化结构体以及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DMA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初始化结构体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。因为在将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传感器的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5V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GND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以及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PO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口分别连接到单片机的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5V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GND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输出口以及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ADC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输入口，并将复合电极放入待测溶液中以后，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ADC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就会实时采集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PO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口输出的模拟量，并通过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DMA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传输方式将转换后的数字量送入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SRAM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中存储，最后在源代码中采用电压与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值之间的转换公式得到实时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值并在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4.3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寸液晶显示屏上显示。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6588" y="512763"/>
            <a:ext cx="11472862" cy="6189662"/>
          </a:xfrm>
        </p:spPr>
        <p:txBody>
          <a:bodyPr/>
          <a:p>
            <a:pPr marL="0" indent="0" algn="l">
              <a:buNone/>
            </a:pPr>
            <a:r>
              <a:rPr lang="en-US" altLang="zh-CN" sz="2800">
                <a:sym typeface="+mn-ea"/>
              </a:rPr>
              <a:t>2. </a:t>
            </a:r>
            <a:r>
              <a:rPr lang="zh-CN" altLang="en-US" sz="2800">
                <a:ea typeface="宋体" panose="02010600030101010101" pitchFamily="2" charset="-122"/>
                <a:sym typeface="+mn-ea"/>
              </a:rPr>
              <a:t>成果展示</a:t>
            </a:r>
            <a:r>
              <a:rPr lang="zh-CN" altLang="en-US" sz="2800">
                <a:sym typeface="+mn-ea"/>
              </a:rPr>
              <a:t>：</a:t>
            </a:r>
            <a:endParaRPr lang="en-US" altLang="zh-CN" sz="2800" b="0"/>
          </a:p>
          <a:p>
            <a:pPr marL="0" indent="0" algn="l">
              <a:buNone/>
            </a:pPr>
            <a:r>
              <a:rPr lang="en-US" altLang="zh-CN" sz="2400" b="0">
                <a:sym typeface="+mn-ea"/>
              </a:rPr>
              <a:t>(1)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测热水水温；</a:t>
            </a:r>
            <a:endParaRPr lang="zh-CN" altLang="en-US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(2)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测冷水水温；</a:t>
            </a:r>
            <a:endParaRPr lang="zh-CN" altLang="en-US" sz="2400" b="0">
              <a:ea typeface="宋体" panose="02010600030101010101" pitchFamily="2" charset="-122"/>
              <a:sym typeface="+mn-ea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(3)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pH=4.00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值；</a:t>
            </a:r>
            <a:endParaRPr lang="en-US" altLang="zh-CN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(4)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pH=6.86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值；</a:t>
            </a:r>
            <a:endParaRPr lang="en-US" altLang="zh-CN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(5)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pH=9.18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值；</a:t>
            </a:r>
            <a:endParaRPr lang="en-US" altLang="zh-CN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(6)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源代码截图。</a:t>
            </a:r>
            <a:endParaRPr lang="zh-CN" altLang="en-US" sz="2800" b="0"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en-US" sz="2800" b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内容占位符 13" descr="IMG_5286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8585" y="657225"/>
            <a:ext cx="3842385" cy="2882265"/>
          </a:xfrm>
          <a:prstGeom prst="rect">
            <a:avLst/>
          </a:prstGeom>
        </p:spPr>
      </p:pic>
      <p:pic>
        <p:nvPicPr>
          <p:cNvPr id="15" name="图片 14" descr="IMG_528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 rot="16200000">
            <a:off x="4647565" y="109220"/>
            <a:ext cx="2851785" cy="400875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2730" y="8890"/>
            <a:ext cx="2374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(1)</a:t>
            </a:r>
            <a:r>
              <a:rPr lang="zh-CN" altLang="en-US">
                <a:ea typeface="宋体" panose="02010600030101010101" pitchFamily="2" charset="-122"/>
              </a:rPr>
              <a:t>测热水水温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80340" y="3681095"/>
            <a:ext cx="2374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(2)</a:t>
            </a:r>
            <a:r>
              <a:rPr lang="zh-CN" altLang="en-US">
                <a:ea typeface="宋体" panose="02010600030101010101" pitchFamily="2" charset="-122"/>
              </a:rPr>
              <a:t>测冷水水温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7" name="图片 6" descr="IMG_529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85" y="4203065"/>
            <a:ext cx="3826510" cy="2870200"/>
          </a:xfrm>
          <a:prstGeom prst="rect">
            <a:avLst/>
          </a:prstGeom>
        </p:spPr>
      </p:pic>
      <p:pic>
        <p:nvPicPr>
          <p:cNvPr id="8" name="图片 7" descr="IMG_529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9080" y="4185285"/>
            <a:ext cx="4040505" cy="28879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173085" y="1664970"/>
            <a:ext cx="412369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</a:t>
            </a:r>
            <a:r>
              <a:rPr lang="zh-CN" altLang="en-US">
                <a:ea typeface="宋体" panose="02010600030101010101" pitchFamily="2" charset="-122"/>
              </a:rPr>
              <a:t>左图中液晶显示屏上</a:t>
            </a:r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显示温度为</a:t>
            </a:r>
            <a:r>
              <a:rPr lang="en-US" altLang="zh-CN">
                <a:ea typeface="宋体" panose="02010600030101010101" pitchFamily="2" charset="-122"/>
              </a:rPr>
              <a:t>54.125</a:t>
            </a:r>
            <a:r>
              <a:rPr lang="zh-CN" altLang="en-US">
                <a:ea typeface="宋体" panose="02010600030101010101" pitchFamily="2" charset="-122"/>
              </a:rPr>
              <a:t>摄氏度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101330" y="4689475"/>
            <a:ext cx="412369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</a:t>
            </a:r>
            <a:r>
              <a:rPr lang="zh-CN" altLang="en-US">
                <a:ea typeface="宋体" panose="02010600030101010101" pitchFamily="2" charset="-122"/>
              </a:rPr>
              <a:t>左图中液晶显示屏上</a:t>
            </a:r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显示温度为</a:t>
            </a:r>
            <a:r>
              <a:rPr lang="en-US" altLang="zh-CN">
                <a:ea typeface="宋体" panose="02010600030101010101" pitchFamily="2" charset="-122"/>
              </a:rPr>
              <a:t>22.000</a:t>
            </a:r>
            <a:r>
              <a:rPr lang="zh-CN" altLang="en-US">
                <a:ea typeface="宋体" panose="02010600030101010101" pitchFamily="2" charset="-122"/>
              </a:rPr>
              <a:t>摄氏度</a:t>
            </a:r>
            <a:r>
              <a:rPr lang="en-US" altLang="zh-CN"/>
              <a:t>)</a:t>
            </a:r>
            <a:endParaRPr lang="en-US" altLang="zh-CN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2820" y="-62865"/>
            <a:ext cx="11472545" cy="8780780"/>
          </a:xfrm>
        </p:spPr>
        <p:txBody>
          <a:bodyPr/>
          <a:p>
            <a:pPr marL="0" indent="0">
              <a:buNone/>
            </a:pPr>
            <a:r>
              <a:rPr lang="en-US" altLang="zh-CN" sz="2800" b="0"/>
              <a:t>(3)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pH=4.00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值；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  <a:p>
            <a:endParaRPr lang="en-US" altLang="zh-CN" sz="2800" b="0"/>
          </a:p>
          <a:p>
            <a:endParaRPr lang="en-US" altLang="zh-CN" sz="2800" b="0"/>
          </a:p>
          <a:p>
            <a:endParaRPr lang="en-US" altLang="zh-CN" sz="2800" b="0"/>
          </a:p>
          <a:p>
            <a:endParaRPr lang="en-US" altLang="zh-CN" sz="2800" b="0"/>
          </a:p>
          <a:p>
            <a:endParaRPr lang="en-US" altLang="zh-CN" sz="2800" b="0"/>
          </a:p>
        </p:txBody>
      </p:sp>
      <p:pic>
        <p:nvPicPr>
          <p:cNvPr id="4" name="图片 3" descr="IMG_528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2820" y="728980"/>
            <a:ext cx="4838700" cy="3629660"/>
          </a:xfrm>
          <a:prstGeom prst="rect">
            <a:avLst/>
          </a:prstGeom>
        </p:spPr>
      </p:pic>
      <p:pic>
        <p:nvPicPr>
          <p:cNvPr id="5" name="图片 4" descr="IMG_52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670" y="728980"/>
            <a:ext cx="4838065" cy="36283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445250" y="4689475"/>
            <a:ext cx="37287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宋体" panose="02010600030101010101" pitchFamily="2" charset="-122"/>
              </a:rPr>
              <a:t>上图中测得</a:t>
            </a:r>
            <a:r>
              <a:rPr lang="en-US" altLang="zh-CN">
                <a:ea typeface="宋体" panose="02010600030101010101" pitchFamily="2" charset="-122"/>
              </a:rPr>
              <a:t>pH</a:t>
            </a:r>
            <a:r>
              <a:rPr lang="zh-CN" altLang="en-US">
                <a:ea typeface="宋体" panose="02010600030101010101" pitchFamily="2" charset="-122"/>
              </a:rPr>
              <a:t>值为</a:t>
            </a:r>
            <a:r>
              <a:rPr lang="en-US" altLang="zh-CN">
                <a:ea typeface="宋体" panose="02010600030101010101" pitchFamily="2" charset="-122"/>
              </a:rPr>
              <a:t>4.64</a:t>
            </a:r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317" y="296863"/>
            <a:ext cx="11472862" cy="6189662"/>
          </a:xfrm>
        </p:spPr>
        <p:txBody>
          <a:bodyPr/>
          <a:p>
            <a:pPr marL="0" indent="0">
              <a:buNone/>
            </a:pPr>
            <a:r>
              <a:rPr lang="zh-CN" altLang="en-US" sz="2800" b="0"/>
              <a:t>（</a:t>
            </a:r>
            <a:r>
              <a:rPr lang="en-US" altLang="zh-CN" sz="2800" b="0"/>
              <a:t>4</a:t>
            </a:r>
            <a:r>
              <a:rPr lang="zh-CN" altLang="en-US" sz="2800" b="0"/>
              <a:t>）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pH=6.86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值；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  <a:p>
            <a:pPr marL="0" indent="0">
              <a:buNone/>
            </a:pPr>
            <a:endParaRPr lang="zh-CN" altLang="en-US" sz="2800" b="0"/>
          </a:p>
        </p:txBody>
      </p:sp>
      <p:pic>
        <p:nvPicPr>
          <p:cNvPr id="4" name="图片 3" descr="IMG_529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485" y="1089025"/>
            <a:ext cx="5732780" cy="4300220"/>
          </a:xfrm>
          <a:prstGeom prst="rect">
            <a:avLst/>
          </a:prstGeom>
        </p:spPr>
      </p:pic>
      <p:pic>
        <p:nvPicPr>
          <p:cNvPr id="5" name="图片 4" descr="IMG_52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50" y="1089025"/>
            <a:ext cx="5774055" cy="43307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229350" y="5769610"/>
            <a:ext cx="53873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上图中测得</a:t>
            </a:r>
            <a:r>
              <a:rPr lang="en-US" altLang="zh-CN"/>
              <a:t>pH</a:t>
            </a:r>
            <a:r>
              <a:rPr lang="zh-CN" altLang="en-US">
                <a:ea typeface="宋体" panose="02010600030101010101" pitchFamily="2" charset="-122"/>
              </a:rPr>
              <a:t>值为</a:t>
            </a:r>
            <a:r>
              <a:rPr lang="en-US" altLang="zh-CN">
                <a:ea typeface="宋体" panose="02010600030101010101" pitchFamily="2" charset="-122"/>
              </a:rPr>
              <a:t>7.59(</a:t>
            </a:r>
            <a:r>
              <a:rPr lang="zh-CN" altLang="en-US">
                <a:ea typeface="宋体" panose="02010600030101010101" pitchFamily="2" charset="-122"/>
              </a:rPr>
              <a:t>误差较大</a:t>
            </a:r>
            <a:r>
              <a:rPr lang="en-US" altLang="zh-CN">
                <a:ea typeface="宋体" panose="02010600030101010101" pitchFamily="2" charset="-122"/>
              </a:rPr>
              <a:t>)</a:t>
            </a:r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UNIT_PLACING_PICTURE_USER_VIEWPORT" val="{&quot;height&quot;:6878,&quot;width&quot;:9169}"/>
</p:tagLst>
</file>

<file path=ppt/tags/tag2.xml><?xml version="1.0" encoding="utf-8"?>
<p:tagLst xmlns:p="http://schemas.openxmlformats.org/presentationml/2006/main">
  <p:tag name="KSO_WM_UNIT_PLACING_PICTURE_USER_VIEWPORT" val="{&quot;height&quot;:14769,&quot;width&quot;:11077}"/>
</p:tagLst>
</file>

<file path=ppt/theme/theme1.xml><?xml version="1.0" encoding="utf-8"?>
<a:theme xmlns:a="http://schemas.openxmlformats.org/drawingml/2006/main" name="20150329赵阳">
  <a:themeElements>
    <a:clrScheme name="report 060924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经典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MS Gothic" panose="020B0609070205080204" pitchFamily="49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MS Gothic" panose="020B0609070205080204" pitchFamily="49" charset="-128"/>
          </a:defRPr>
        </a:defPPr>
      </a:lstStyle>
    </a:lnDef>
  </a:objectDefaults>
  <a:extraClrSchemeLst>
    <a:extraClrScheme>
      <a:clrScheme name="report 060924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port 060924 3">
        <a:dk1>
          <a:srgbClr val="000000"/>
        </a:dk1>
        <a:lt1>
          <a:srgbClr val="FFFFCC"/>
        </a:lt1>
        <a:dk2>
          <a:srgbClr val="808000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20150329赵阳</Template>
  <TotalTime>0</TotalTime>
  <Words>1717</Words>
  <Application>WPS 演示</Application>
  <PresentationFormat>自定义</PresentationFormat>
  <Paragraphs>121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6" baseType="lpstr">
      <vt:lpstr>Arial</vt:lpstr>
      <vt:lpstr>宋体</vt:lpstr>
      <vt:lpstr>Wingdings</vt:lpstr>
      <vt:lpstr>Times New Roman</vt:lpstr>
      <vt:lpstr>MS Gothic</vt:lpstr>
      <vt:lpstr>PMingLiU</vt:lpstr>
      <vt:lpstr>黑体</vt:lpstr>
      <vt:lpstr>華康綜藝體</vt:lpstr>
      <vt:lpstr>MingLiU</vt:lpstr>
      <vt:lpstr>微软雅黑</vt:lpstr>
      <vt:lpstr>Calibri</vt:lpstr>
      <vt:lpstr>Arial Unicode MS</vt:lpstr>
      <vt:lpstr>20150329赵阳</vt:lpstr>
      <vt:lpstr>毕业设计中期汇报</vt:lpstr>
      <vt:lpstr>一、课题简介</vt:lpstr>
      <vt:lpstr>PowerPoint 演示文稿</vt:lpstr>
      <vt:lpstr>二、工作进度安排</vt:lpstr>
      <vt:lpstr>三、课题进展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四、后续工作计划</vt:lpstr>
    </vt:vector>
  </TitlesOfParts>
  <Company>Lenovo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周汇报</dc:title>
  <dc:creator>think</dc:creator>
  <cp:lastModifiedBy>Carry</cp:lastModifiedBy>
  <cp:revision>726</cp:revision>
  <dcterms:created xsi:type="dcterms:W3CDTF">2015-03-31T01:36:00Z</dcterms:created>
  <dcterms:modified xsi:type="dcterms:W3CDTF">2021-04-28T03:23:38Z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  <property fmtid="{D5CDD505-2E9C-101B-9397-08002B2CF9AE}" pid="3" name="ICV">
    <vt:lpwstr>F1BCA31F31854F8B9C0A565B31F20FA2</vt:lpwstr>
  </property>
  <property fmtid="{D5CDD505-2E9C-101B-9397-08002B2CF9AE}" pid="4" name="KSOProductBuildVer">
    <vt:lpwstr>2052-11.1.0.10356</vt:lpwstr>
  </property>
</Properties>
</file>

<file path=docProps/thumbnail.jpeg>
</file>